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sldIdLst>
    <p:sldId id="278" r:id="rId5"/>
    <p:sldId id="279" r:id="rId6"/>
    <p:sldId id="280" r:id="rId7"/>
    <p:sldId id="282" r:id="rId8"/>
    <p:sldId id="281" r:id="rId9"/>
    <p:sldId id="287" r:id="rId10"/>
    <p:sldId id="283" r:id="rId11"/>
    <p:sldId id="286" r:id="rId12"/>
    <p:sldId id="28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5B6DAE-0D62-4DA9-A1F1-BFFB67ED7FA6}">
          <p14:sldIdLst>
            <p14:sldId id="278"/>
          </p14:sldIdLst>
        </p14:section>
        <p14:section name="Untitled Section" id="{BBE972E5-D83C-4638-9EED-A9D008416830}">
          <p14:sldIdLst>
            <p14:sldId id="279"/>
            <p14:sldId id="280"/>
            <p14:sldId id="282"/>
            <p14:sldId id="281"/>
            <p14:sldId id="287"/>
            <p14:sldId id="283"/>
            <p14:sldId id="286"/>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notesSlide" Target="../notesSlides/notesSlide1.xml"/><Relationship Id="rId7"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6.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ADOPT!!!</a:t>
            </a:r>
            <a:br>
              <a:rPr lang="en-US" sz="4000" dirty="0"/>
            </a:br>
            <a:r>
              <a:rPr lang="en-US" sz="4000" dirty="0"/>
              <a:t>DON’T ABANDON…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ADOPT DON’T BUY</a:t>
            </a:r>
            <a:endParaRPr lang="en-US" sz="2300" dirty="0"/>
          </a:p>
        </p:txBody>
      </p:sp>
      <p:pic>
        <p:nvPicPr>
          <p:cNvPr id="6" name="Picture 5">
            <a:extLst>
              <a:ext uri="{FF2B5EF4-FFF2-40B4-BE49-F238E27FC236}">
                <a16:creationId xmlns:a16="http://schemas.microsoft.com/office/drawing/2014/main" id="{3E37CBC7-64F1-56C6-33F7-4B03F2D34EC5}"/>
              </a:ext>
            </a:extLst>
          </p:cNvPr>
          <p:cNvPicPr>
            <a:picLocks noChangeAspect="1"/>
          </p:cNvPicPr>
          <p:nvPr/>
        </p:nvPicPr>
        <p:blipFill>
          <a:blip r:embed="rId5"/>
          <a:stretch>
            <a:fillRect/>
          </a:stretch>
        </p:blipFill>
        <p:spPr>
          <a:xfrm>
            <a:off x="470800" y="3284403"/>
            <a:ext cx="5275854" cy="32956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8" name="Picture 17">
            <a:extLst>
              <a:ext uri="{FF2B5EF4-FFF2-40B4-BE49-F238E27FC236}">
                <a16:creationId xmlns:a16="http://schemas.microsoft.com/office/drawing/2014/main" id="{58543724-F2B3-2434-6ED7-0F0254209588}"/>
              </a:ext>
            </a:extLst>
          </p:cNvPr>
          <p:cNvPicPr>
            <a:picLocks noChangeAspect="1"/>
          </p:cNvPicPr>
          <p:nvPr/>
        </p:nvPicPr>
        <p:blipFill rotWithShape="1">
          <a:blip r:embed="rId6"/>
          <a:srcRect r="11420" b="26064"/>
          <a:stretch/>
        </p:blipFill>
        <p:spPr>
          <a:xfrm>
            <a:off x="470800" y="456623"/>
            <a:ext cx="3111000" cy="223661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21" name="Picture 20">
            <a:extLst>
              <a:ext uri="{FF2B5EF4-FFF2-40B4-BE49-F238E27FC236}">
                <a16:creationId xmlns:a16="http://schemas.microsoft.com/office/drawing/2014/main" id="{834E5D32-843F-E62B-13F5-C351E5AED3A7}"/>
              </a:ext>
            </a:extLst>
          </p:cNvPr>
          <p:cNvPicPr>
            <a:picLocks noChangeAspect="1"/>
          </p:cNvPicPr>
          <p:nvPr/>
        </p:nvPicPr>
        <p:blipFill>
          <a:blip r:embed="rId7"/>
          <a:stretch>
            <a:fillRect/>
          </a:stretch>
        </p:blipFill>
        <p:spPr>
          <a:xfrm>
            <a:off x="3829250" y="919255"/>
            <a:ext cx="2705100" cy="1803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1678842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342901" y="609600"/>
            <a:ext cx="5343524" cy="1866900"/>
          </a:xfrm>
        </p:spPr>
        <p:txBody>
          <a:bodyPr anchor="b">
            <a:normAutofit/>
          </a:bodyPr>
          <a:lstStyle/>
          <a:p>
            <a:pPr algn="l"/>
            <a:r>
              <a:rPr lang="en-US" sz="4000" b="1" dirty="0">
                <a:solidFill>
                  <a:schemeClr val="bg1"/>
                </a:solidFill>
              </a:rPr>
              <a:t>WHAT ARE STRAY ANIMALS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43725" y="1724025"/>
            <a:ext cx="4360364" cy="4067175"/>
          </a:xfrm>
        </p:spPr>
        <p:txBody>
          <a:bodyPr anchor="t">
            <a:normAutofit/>
          </a:bodyPr>
          <a:lstStyle/>
          <a:p>
            <a:r>
              <a:rPr lang="en-US" sz="2000" b="0" i="0" dirty="0">
                <a:solidFill>
                  <a:srgbClr val="BDC1C6"/>
                </a:solidFill>
                <a:effectLst/>
                <a:latin typeface="Times New Roman" panose="02020603050405020304" pitchFamily="18" charset="0"/>
                <a:cs typeface="Times New Roman" panose="02020603050405020304" pitchFamily="18" charset="0"/>
              </a:rPr>
              <a:t>Stray animals are defined as street animals that are born and reproduce on the street and have never been owned, lost animals that could not find their way home, or abandoned animals that are no longer wanted and are abandoned on the street or taken to a shelter by their owner.</a:t>
            </a:r>
          </a:p>
          <a:p>
            <a:pPr marL="36900" indent="0">
              <a:buNone/>
            </a:pPr>
            <a:endParaRPr lang="en-US" sz="2400" dirty="0">
              <a:solidFill>
                <a:srgbClr val="BDC1C6"/>
              </a:solidFill>
              <a:effectLs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894260A6-F6F2-16A5-3C91-2027419868C4}"/>
              </a:ext>
            </a:extLst>
          </p:cNvPr>
          <p:cNvPicPr>
            <a:picLocks noChangeAspect="1"/>
          </p:cNvPicPr>
          <p:nvPr/>
        </p:nvPicPr>
        <p:blipFill>
          <a:blip r:embed="rId7"/>
          <a:stretch>
            <a:fillRect/>
          </a:stretch>
        </p:blipFill>
        <p:spPr>
          <a:xfrm>
            <a:off x="3326310" y="4735015"/>
            <a:ext cx="3617414" cy="202699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a:extLst>
              <a:ext uri="{FF2B5EF4-FFF2-40B4-BE49-F238E27FC236}">
                <a16:creationId xmlns:a16="http://schemas.microsoft.com/office/drawing/2014/main" id="{887216BE-5592-AB57-DA7F-33459E7904F7}"/>
              </a:ext>
            </a:extLst>
          </p:cNvPr>
          <p:cNvPicPr>
            <a:picLocks noChangeAspect="1"/>
          </p:cNvPicPr>
          <p:nvPr/>
        </p:nvPicPr>
        <p:blipFill>
          <a:blip r:embed="rId8"/>
          <a:stretch>
            <a:fillRect/>
          </a:stretch>
        </p:blipFill>
        <p:spPr>
          <a:xfrm>
            <a:off x="887911" y="2895601"/>
            <a:ext cx="3617414" cy="24398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20235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50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fade">
                                      <p:cBhvr>
                                        <p:cTn id="12" dur="1000"/>
                                        <p:tgtEl>
                                          <p:spTgt spid="24">
                                            <p:txEl>
                                              <p:pRg st="0" end="0"/>
                                            </p:txEl>
                                          </p:spTgt>
                                        </p:tgtEl>
                                      </p:cBhvr>
                                    </p:animEffect>
                                    <p:anim calcmode="lin" valueType="num">
                                      <p:cBhvr>
                                        <p:cTn id="13"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42"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6364-FED2-39DD-9BAB-C3C641AABBF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ARE THEY STRAY ANIMALS?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EED01-F896-418E-6D3A-0A38EBA3C9B2}"/>
              </a:ext>
            </a:extLst>
          </p:cNvPr>
          <p:cNvSpPr>
            <a:spLocks noGrp="1"/>
          </p:cNvSpPr>
          <p:nvPr>
            <p:ph idx="1"/>
          </p:nvPr>
        </p:nvSpPr>
        <p:spPr/>
        <p:txBody>
          <a:bodyPr/>
          <a:lstStyle/>
          <a:p>
            <a:r>
              <a:rPr lang="en-US" dirty="0"/>
              <a:t>IRRESPONSIBLE ANIMAL OWNER SHIP</a:t>
            </a:r>
          </a:p>
          <a:p>
            <a:r>
              <a:rPr lang="en-US" dirty="0"/>
              <a:t>UNCONTROLLED BREEDING</a:t>
            </a:r>
          </a:p>
          <a:p>
            <a:r>
              <a:rPr lang="en-US" dirty="0"/>
              <a:t>CARRYING CAPACITY</a:t>
            </a:r>
          </a:p>
          <a:p>
            <a:r>
              <a:rPr lang="en-US" dirty="0"/>
              <a:t>COLD SHOULDER</a:t>
            </a:r>
            <a:endParaRPr lang="en-IN" dirty="0"/>
          </a:p>
        </p:txBody>
      </p:sp>
      <p:pic>
        <p:nvPicPr>
          <p:cNvPr id="5" name="Picture 4">
            <a:extLst>
              <a:ext uri="{FF2B5EF4-FFF2-40B4-BE49-F238E27FC236}">
                <a16:creationId xmlns:a16="http://schemas.microsoft.com/office/drawing/2014/main" id="{66A9327A-1F41-6DA3-5566-6CDB4A872B38}"/>
              </a:ext>
            </a:extLst>
          </p:cNvPr>
          <p:cNvPicPr>
            <a:picLocks noChangeAspect="1"/>
          </p:cNvPicPr>
          <p:nvPr/>
        </p:nvPicPr>
        <p:blipFill>
          <a:blip r:embed="rId2"/>
          <a:stretch>
            <a:fillRect/>
          </a:stretch>
        </p:blipFill>
        <p:spPr>
          <a:xfrm>
            <a:off x="6534912" y="2958464"/>
            <a:ext cx="4968356" cy="31661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a:extLst>
              <a:ext uri="{FF2B5EF4-FFF2-40B4-BE49-F238E27FC236}">
                <a16:creationId xmlns:a16="http://schemas.microsoft.com/office/drawing/2014/main" id="{F7ADFF53-7947-40FF-D9FA-8FEAAFA92EC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661800" y="3962398"/>
            <a:ext cx="2428876" cy="2428876"/>
          </a:xfrm>
          <a:prstGeom prst="roundRect">
            <a:avLst>
              <a:gd name="adj" fmla="val 16667"/>
            </a:avLst>
          </a:prstGeom>
          <a:blipFill>
            <a:blip r:embed="rId5"/>
            <a:tile tx="0" ty="0" sx="100000" sy="100000" flip="none" algn="tl"/>
          </a:blipFill>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054161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22" presetClass="entr" presetSubtype="4"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00"/>
                                        <p:tgtEl>
                                          <p:spTgt spid="5"/>
                                        </p:tgtEl>
                                      </p:cBhvr>
                                    </p:animEffect>
                                  </p:childTnLst>
                                </p:cTn>
                              </p:par>
                              <p:par>
                                <p:cTn id="37" presetID="22" presetClass="entr" presetSubtype="4"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07BF-B59A-27B3-DDEC-7B55774FDE52}"/>
              </a:ext>
            </a:extLst>
          </p:cNvPr>
          <p:cNvSpPr>
            <a:spLocks noGrp="1"/>
          </p:cNvSpPr>
          <p:nvPr>
            <p:ph type="title"/>
          </p:nvPr>
        </p:nvSpPr>
        <p:spPr/>
        <p:txBody>
          <a:bodyPr/>
          <a:lstStyle/>
          <a:p>
            <a:r>
              <a:rPr lang="en-US" dirty="0"/>
              <a:t>PROBLEMS CREATED BY THEM</a:t>
            </a:r>
            <a:endParaRPr lang="en-IN" dirty="0"/>
          </a:p>
        </p:txBody>
      </p:sp>
      <p:sp>
        <p:nvSpPr>
          <p:cNvPr id="3" name="Content Placeholder 2">
            <a:extLst>
              <a:ext uri="{FF2B5EF4-FFF2-40B4-BE49-F238E27FC236}">
                <a16:creationId xmlns:a16="http://schemas.microsoft.com/office/drawing/2014/main" id="{76DD16D7-D187-33D3-0C66-D8B549D96C82}"/>
              </a:ext>
            </a:extLst>
          </p:cNvPr>
          <p:cNvSpPr>
            <a:spLocks noGrp="1"/>
          </p:cNvSpPr>
          <p:nvPr>
            <p:ph idx="1"/>
          </p:nvPr>
        </p:nvSpPr>
        <p:spPr/>
        <p:txBody>
          <a:bodyPr/>
          <a:lstStyle/>
          <a:p>
            <a:r>
              <a:rPr lang="en-US" dirty="0"/>
              <a:t>CREATED NUISANCE(CREATES TROUBLE )</a:t>
            </a:r>
          </a:p>
          <a:p>
            <a:r>
              <a:rPr lang="en-US" dirty="0"/>
              <a:t>FATAL DISEASE WHICH CAN BE TRANSMITTED TO HUMANS</a:t>
            </a:r>
          </a:p>
          <a:p>
            <a:r>
              <a:rPr lang="en-US" dirty="0"/>
              <a:t>THEY MAY  SCARE OF CHILDREN</a:t>
            </a:r>
          </a:p>
          <a:p>
            <a:endParaRPr lang="en-US" dirty="0"/>
          </a:p>
          <a:p>
            <a:endParaRPr lang="en-US" dirty="0"/>
          </a:p>
          <a:p>
            <a:endParaRPr lang="en-IN" dirty="0"/>
          </a:p>
        </p:txBody>
      </p:sp>
      <p:pic>
        <p:nvPicPr>
          <p:cNvPr id="5" name="Picture 4">
            <a:extLst>
              <a:ext uri="{FF2B5EF4-FFF2-40B4-BE49-F238E27FC236}">
                <a16:creationId xmlns:a16="http://schemas.microsoft.com/office/drawing/2014/main" id="{C78C9BC1-04C1-7237-CD12-14B25616C2CB}"/>
              </a:ext>
            </a:extLst>
          </p:cNvPr>
          <p:cNvPicPr>
            <a:picLocks noChangeAspect="1"/>
          </p:cNvPicPr>
          <p:nvPr/>
        </p:nvPicPr>
        <p:blipFill>
          <a:blip r:embed="rId2"/>
          <a:stretch>
            <a:fillRect/>
          </a:stretch>
        </p:blipFill>
        <p:spPr>
          <a:xfrm>
            <a:off x="7280275" y="3576945"/>
            <a:ext cx="4413932" cy="3075959"/>
          </a:xfrm>
          <a:prstGeom prst="rect">
            <a:avLst/>
          </a:prstGeom>
        </p:spPr>
      </p:pic>
      <p:pic>
        <p:nvPicPr>
          <p:cNvPr id="7" name="Picture 6">
            <a:extLst>
              <a:ext uri="{FF2B5EF4-FFF2-40B4-BE49-F238E27FC236}">
                <a16:creationId xmlns:a16="http://schemas.microsoft.com/office/drawing/2014/main" id="{FF34AA6C-17FE-14F5-622C-9E310ADC2537}"/>
              </a:ext>
            </a:extLst>
          </p:cNvPr>
          <p:cNvPicPr>
            <a:picLocks noChangeAspect="1"/>
          </p:cNvPicPr>
          <p:nvPr/>
        </p:nvPicPr>
        <p:blipFill>
          <a:blip r:embed="rId3"/>
          <a:stretch>
            <a:fillRect/>
          </a:stretch>
        </p:blipFill>
        <p:spPr>
          <a:xfrm>
            <a:off x="2786136" y="3726655"/>
            <a:ext cx="4067489" cy="2776538"/>
          </a:xfrm>
          <a:prstGeom prst="rect">
            <a:avLst/>
          </a:prstGeom>
        </p:spPr>
      </p:pic>
    </p:spTree>
    <p:extLst>
      <p:ext uri="{BB962C8B-B14F-4D97-AF65-F5344CB8AC3E}">
        <p14:creationId xmlns:p14="http://schemas.microsoft.com/office/powerpoint/2010/main" val="25896492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2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par>
                          <p:cTn id="31" fill="hold">
                            <p:stCondLst>
                              <p:cond delay="4000"/>
                            </p:stCondLst>
                            <p:childTnLst>
                              <p:par>
                                <p:cTn id="32" presetID="22" presetClass="entr" presetSubtype="4"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4DE16-FE4F-960E-8F39-1B421978E0D7}"/>
              </a:ext>
            </a:extLst>
          </p:cNvPr>
          <p:cNvSpPr>
            <a:spLocks noGrp="1"/>
          </p:cNvSpPr>
          <p:nvPr>
            <p:ph type="title"/>
          </p:nvPr>
        </p:nvSpPr>
        <p:spPr/>
        <p:txBody>
          <a:bodyPr/>
          <a:lstStyle/>
          <a:p>
            <a:r>
              <a:rPr lang="en-US" dirty="0"/>
              <a:t>PROBLEMS CREATED FOR THEM</a:t>
            </a:r>
            <a:endParaRPr lang="en-IN" dirty="0"/>
          </a:p>
        </p:txBody>
      </p:sp>
      <p:sp>
        <p:nvSpPr>
          <p:cNvPr id="3" name="Content Placeholder 2">
            <a:extLst>
              <a:ext uri="{FF2B5EF4-FFF2-40B4-BE49-F238E27FC236}">
                <a16:creationId xmlns:a16="http://schemas.microsoft.com/office/drawing/2014/main" id="{AF109365-8F31-4A05-58F2-D786FF9D1245}"/>
              </a:ext>
            </a:extLst>
          </p:cNvPr>
          <p:cNvSpPr>
            <a:spLocks noGrp="1"/>
          </p:cNvSpPr>
          <p:nvPr>
            <p:ph idx="1"/>
          </p:nvPr>
        </p:nvSpPr>
        <p:spPr/>
        <p:txBody>
          <a:bodyPr/>
          <a:lstStyle/>
          <a:p>
            <a:r>
              <a:rPr lang="en-US" dirty="0"/>
              <a:t>HUNGER ILLNESS</a:t>
            </a:r>
          </a:p>
          <a:p>
            <a:r>
              <a:rPr lang="en-US" dirty="0"/>
              <a:t>FOOD SHELTER</a:t>
            </a:r>
          </a:p>
          <a:p>
            <a:r>
              <a:rPr lang="en-US" dirty="0"/>
              <a:t>HEALTH HAZARDS</a:t>
            </a:r>
          </a:p>
          <a:p>
            <a:r>
              <a:rPr lang="en-US" dirty="0"/>
              <a:t> ROAD ACCIDENTS</a:t>
            </a:r>
          </a:p>
        </p:txBody>
      </p:sp>
      <p:pic>
        <p:nvPicPr>
          <p:cNvPr id="7" name="Picture 6">
            <a:extLst>
              <a:ext uri="{FF2B5EF4-FFF2-40B4-BE49-F238E27FC236}">
                <a16:creationId xmlns:a16="http://schemas.microsoft.com/office/drawing/2014/main" id="{3A2791E3-580E-5151-DB7A-A7E12C22C54E}"/>
              </a:ext>
            </a:extLst>
          </p:cNvPr>
          <p:cNvPicPr>
            <a:picLocks noChangeAspect="1"/>
          </p:cNvPicPr>
          <p:nvPr/>
        </p:nvPicPr>
        <p:blipFill>
          <a:blip r:embed="rId2"/>
          <a:stretch>
            <a:fillRect/>
          </a:stretch>
        </p:blipFill>
        <p:spPr>
          <a:xfrm>
            <a:off x="8234077" y="1866900"/>
            <a:ext cx="3323617" cy="42957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16F28FBB-FD04-971D-3A4D-1FA2D29B0E0D}"/>
              </a:ext>
            </a:extLst>
          </p:cNvPr>
          <p:cNvPicPr>
            <a:picLocks noChangeAspect="1"/>
          </p:cNvPicPr>
          <p:nvPr/>
        </p:nvPicPr>
        <p:blipFill>
          <a:blip r:embed="rId3"/>
          <a:stretch>
            <a:fillRect/>
          </a:stretch>
        </p:blipFill>
        <p:spPr>
          <a:xfrm>
            <a:off x="2552790" y="4152899"/>
            <a:ext cx="5391150" cy="255270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509871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31B5-E121-6BAF-48B5-A5F90DECF404}"/>
              </a:ext>
            </a:extLst>
          </p:cNvPr>
          <p:cNvSpPr>
            <a:spLocks noGrp="1"/>
          </p:cNvSpPr>
          <p:nvPr>
            <p:ph type="title"/>
          </p:nvPr>
        </p:nvSpPr>
        <p:spPr>
          <a:xfrm>
            <a:off x="-505114" y="195262"/>
            <a:ext cx="10563830" cy="828675"/>
          </a:xfrm>
        </p:spPr>
        <p:txBody>
          <a:bodyPr>
            <a:normAutofit/>
          </a:bodyPr>
          <a:lstStyle/>
          <a:p>
            <a:r>
              <a:rPr lang="en-US" sz="2800" b="1" dirty="0"/>
              <a:t>NEWS RELATED TO HARASSMENNT OF  STRAY DOGS! </a:t>
            </a:r>
            <a:endParaRPr lang="en-IN" sz="2800" b="1" dirty="0"/>
          </a:p>
        </p:txBody>
      </p:sp>
      <p:pic>
        <p:nvPicPr>
          <p:cNvPr id="9" name="Content Placeholder 8">
            <a:extLst>
              <a:ext uri="{FF2B5EF4-FFF2-40B4-BE49-F238E27FC236}">
                <a16:creationId xmlns:a16="http://schemas.microsoft.com/office/drawing/2014/main" id="{AF9086E7-26DF-7A88-3AF9-6C63D075AC53}"/>
              </a:ext>
            </a:extLst>
          </p:cNvPr>
          <p:cNvPicPr>
            <a:picLocks noGrp="1" noChangeAspect="1"/>
          </p:cNvPicPr>
          <p:nvPr>
            <p:ph idx="1"/>
          </p:nvPr>
        </p:nvPicPr>
        <p:blipFill>
          <a:blip r:embed="rId2"/>
          <a:stretch>
            <a:fillRect/>
          </a:stretch>
        </p:blipFill>
        <p:spPr>
          <a:xfrm>
            <a:off x="0" y="2588460"/>
            <a:ext cx="5585443" cy="1350211"/>
          </a:xfrm>
        </p:spPr>
      </p:pic>
      <p:pic>
        <p:nvPicPr>
          <p:cNvPr id="7" name="Picture 6">
            <a:extLst>
              <a:ext uri="{FF2B5EF4-FFF2-40B4-BE49-F238E27FC236}">
                <a16:creationId xmlns:a16="http://schemas.microsoft.com/office/drawing/2014/main" id="{279617D2-DF00-3C38-1787-BACB8F06511E}"/>
              </a:ext>
            </a:extLst>
          </p:cNvPr>
          <p:cNvPicPr>
            <a:picLocks noChangeAspect="1"/>
          </p:cNvPicPr>
          <p:nvPr/>
        </p:nvPicPr>
        <p:blipFill>
          <a:blip r:embed="rId3"/>
          <a:stretch>
            <a:fillRect/>
          </a:stretch>
        </p:blipFill>
        <p:spPr>
          <a:xfrm>
            <a:off x="6299296" y="1327858"/>
            <a:ext cx="5869677" cy="1260602"/>
          </a:xfrm>
          <a:prstGeom prst="rect">
            <a:avLst/>
          </a:prstGeom>
        </p:spPr>
      </p:pic>
      <p:pic>
        <p:nvPicPr>
          <p:cNvPr id="11" name="Picture 10">
            <a:extLst>
              <a:ext uri="{FF2B5EF4-FFF2-40B4-BE49-F238E27FC236}">
                <a16:creationId xmlns:a16="http://schemas.microsoft.com/office/drawing/2014/main" id="{6CF422E5-0A07-7904-622A-2B52C0A914A4}"/>
              </a:ext>
            </a:extLst>
          </p:cNvPr>
          <p:cNvPicPr>
            <a:picLocks noChangeAspect="1"/>
          </p:cNvPicPr>
          <p:nvPr/>
        </p:nvPicPr>
        <p:blipFill>
          <a:blip r:embed="rId4"/>
          <a:stretch>
            <a:fillRect/>
          </a:stretch>
        </p:blipFill>
        <p:spPr>
          <a:xfrm>
            <a:off x="23027" y="1118905"/>
            <a:ext cx="5701525" cy="1369457"/>
          </a:xfrm>
          <a:prstGeom prst="rect">
            <a:avLst/>
          </a:prstGeom>
        </p:spPr>
      </p:pic>
      <p:pic>
        <p:nvPicPr>
          <p:cNvPr id="13" name="Picture 12">
            <a:extLst>
              <a:ext uri="{FF2B5EF4-FFF2-40B4-BE49-F238E27FC236}">
                <a16:creationId xmlns:a16="http://schemas.microsoft.com/office/drawing/2014/main" id="{1966CDC9-E860-748A-01DE-9261815BAC48}"/>
              </a:ext>
            </a:extLst>
          </p:cNvPr>
          <p:cNvPicPr>
            <a:picLocks noChangeAspect="1"/>
          </p:cNvPicPr>
          <p:nvPr/>
        </p:nvPicPr>
        <p:blipFill>
          <a:blip r:embed="rId5"/>
          <a:stretch>
            <a:fillRect/>
          </a:stretch>
        </p:blipFill>
        <p:spPr>
          <a:xfrm>
            <a:off x="6188169" y="2688078"/>
            <a:ext cx="5915729" cy="1324584"/>
          </a:xfrm>
          <a:prstGeom prst="rect">
            <a:avLst/>
          </a:prstGeom>
        </p:spPr>
      </p:pic>
      <p:pic>
        <p:nvPicPr>
          <p:cNvPr id="15" name="Picture 14">
            <a:extLst>
              <a:ext uri="{FF2B5EF4-FFF2-40B4-BE49-F238E27FC236}">
                <a16:creationId xmlns:a16="http://schemas.microsoft.com/office/drawing/2014/main" id="{CC146855-DCB2-551A-9977-13A5AACB04E3}"/>
              </a:ext>
            </a:extLst>
          </p:cNvPr>
          <p:cNvPicPr>
            <a:picLocks noChangeAspect="1"/>
          </p:cNvPicPr>
          <p:nvPr/>
        </p:nvPicPr>
        <p:blipFill>
          <a:blip r:embed="rId6"/>
          <a:stretch>
            <a:fillRect/>
          </a:stretch>
        </p:blipFill>
        <p:spPr>
          <a:xfrm>
            <a:off x="6234393" y="4112280"/>
            <a:ext cx="5869505" cy="1224080"/>
          </a:xfrm>
          <a:prstGeom prst="rect">
            <a:avLst/>
          </a:prstGeom>
        </p:spPr>
      </p:pic>
      <p:pic>
        <p:nvPicPr>
          <p:cNvPr id="17" name="Picture 16">
            <a:extLst>
              <a:ext uri="{FF2B5EF4-FFF2-40B4-BE49-F238E27FC236}">
                <a16:creationId xmlns:a16="http://schemas.microsoft.com/office/drawing/2014/main" id="{1EA740BE-0918-B6DC-C528-904B5D19F56A}"/>
              </a:ext>
            </a:extLst>
          </p:cNvPr>
          <p:cNvPicPr>
            <a:picLocks noChangeAspect="1"/>
          </p:cNvPicPr>
          <p:nvPr/>
        </p:nvPicPr>
        <p:blipFill>
          <a:blip r:embed="rId7"/>
          <a:stretch>
            <a:fillRect/>
          </a:stretch>
        </p:blipFill>
        <p:spPr>
          <a:xfrm>
            <a:off x="6299296" y="5412138"/>
            <a:ext cx="5753668" cy="1359860"/>
          </a:xfrm>
          <a:prstGeom prst="rect">
            <a:avLst/>
          </a:prstGeom>
        </p:spPr>
      </p:pic>
      <p:pic>
        <p:nvPicPr>
          <p:cNvPr id="19" name="Picture 18">
            <a:extLst>
              <a:ext uri="{FF2B5EF4-FFF2-40B4-BE49-F238E27FC236}">
                <a16:creationId xmlns:a16="http://schemas.microsoft.com/office/drawing/2014/main" id="{518969B2-70FE-AC67-1BA1-2CD6340ADCBE}"/>
              </a:ext>
            </a:extLst>
          </p:cNvPr>
          <p:cNvPicPr>
            <a:picLocks noChangeAspect="1"/>
          </p:cNvPicPr>
          <p:nvPr/>
        </p:nvPicPr>
        <p:blipFill>
          <a:blip r:embed="rId8"/>
          <a:stretch>
            <a:fillRect/>
          </a:stretch>
        </p:blipFill>
        <p:spPr>
          <a:xfrm>
            <a:off x="1" y="4038769"/>
            <a:ext cx="5585442" cy="1224080"/>
          </a:xfrm>
          <a:prstGeom prst="rect">
            <a:avLst/>
          </a:prstGeom>
        </p:spPr>
      </p:pic>
      <p:pic>
        <p:nvPicPr>
          <p:cNvPr id="21" name="Picture 20">
            <a:extLst>
              <a:ext uri="{FF2B5EF4-FFF2-40B4-BE49-F238E27FC236}">
                <a16:creationId xmlns:a16="http://schemas.microsoft.com/office/drawing/2014/main" id="{E960952F-DE96-DCB4-CCAE-CFB90D6685D7}"/>
              </a:ext>
            </a:extLst>
          </p:cNvPr>
          <p:cNvPicPr>
            <a:picLocks noChangeAspect="1"/>
          </p:cNvPicPr>
          <p:nvPr/>
        </p:nvPicPr>
        <p:blipFill>
          <a:blip r:embed="rId9"/>
          <a:stretch>
            <a:fillRect/>
          </a:stretch>
        </p:blipFill>
        <p:spPr>
          <a:xfrm>
            <a:off x="0" y="5362947"/>
            <a:ext cx="5596383" cy="1350211"/>
          </a:xfrm>
          <a:prstGeom prst="rect">
            <a:avLst/>
          </a:prstGeom>
        </p:spPr>
      </p:pic>
      <p:pic>
        <p:nvPicPr>
          <p:cNvPr id="23" name="Picture 22">
            <a:extLst>
              <a:ext uri="{FF2B5EF4-FFF2-40B4-BE49-F238E27FC236}">
                <a16:creationId xmlns:a16="http://schemas.microsoft.com/office/drawing/2014/main" id="{30B774A2-3E20-37C4-9FA1-EC765E755181}"/>
              </a:ext>
            </a:extLst>
          </p:cNvPr>
          <p:cNvPicPr>
            <a:picLocks noChangeAspect="1"/>
          </p:cNvPicPr>
          <p:nvPr/>
        </p:nvPicPr>
        <p:blipFill>
          <a:blip r:embed="rId10"/>
          <a:stretch>
            <a:fillRect/>
          </a:stretch>
        </p:blipFill>
        <p:spPr>
          <a:xfrm>
            <a:off x="10149095" y="8867"/>
            <a:ext cx="2200275" cy="12014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637095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2"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9463-C468-7270-BC20-7C5B4FA619A3}"/>
              </a:ext>
            </a:extLst>
          </p:cNvPr>
          <p:cNvSpPr>
            <a:spLocks noGrp="1"/>
          </p:cNvSpPr>
          <p:nvPr>
            <p:ph type="title"/>
          </p:nvPr>
        </p:nvSpPr>
        <p:spPr/>
        <p:txBody>
          <a:bodyPr/>
          <a:lstStyle/>
          <a:p>
            <a:r>
              <a:rPr lang="en-US" b="1" dirty="0"/>
              <a:t>CONTROL STRATERGIES</a:t>
            </a:r>
            <a:endParaRPr lang="en-IN" b="1" dirty="0"/>
          </a:p>
        </p:txBody>
      </p:sp>
      <p:sp>
        <p:nvSpPr>
          <p:cNvPr id="3" name="Content Placeholder 2">
            <a:extLst>
              <a:ext uri="{FF2B5EF4-FFF2-40B4-BE49-F238E27FC236}">
                <a16:creationId xmlns:a16="http://schemas.microsoft.com/office/drawing/2014/main" id="{0A388E23-3726-2A5F-C68F-2A14D1164B3B}"/>
              </a:ext>
            </a:extLst>
          </p:cNvPr>
          <p:cNvSpPr>
            <a:spLocks noGrp="1"/>
          </p:cNvSpPr>
          <p:nvPr>
            <p:ph idx="1"/>
          </p:nvPr>
        </p:nvSpPr>
        <p:spPr/>
        <p:txBody>
          <a:bodyPr/>
          <a:lstStyle/>
          <a:p>
            <a:r>
              <a:rPr lang="en-US" dirty="0"/>
              <a:t>ADDRESSING THE SOURCE OF STRAY ANIMALS</a:t>
            </a:r>
          </a:p>
          <a:p>
            <a:r>
              <a:rPr lang="en-US" dirty="0"/>
              <a:t>NEUTERING/STERILIZATION OF OWNED ANIMALS AND STRAY ANIMALS</a:t>
            </a:r>
          </a:p>
          <a:p>
            <a:r>
              <a:rPr lang="en-US" dirty="0"/>
              <a:t>REDUCING CARRYING CAPACITY</a:t>
            </a:r>
          </a:p>
          <a:p>
            <a:r>
              <a:rPr lang="en-US" dirty="0"/>
              <a:t>CATCH NEUTER  AND RELEASE (CNR)  PROGRAMMERS</a:t>
            </a:r>
          </a:p>
          <a:p>
            <a:r>
              <a:rPr lang="en-US" dirty="0"/>
              <a:t>INTRODUCING NGO’S FOR SHELTER AND CARE EG: SAHAS PUNE </a:t>
            </a:r>
          </a:p>
        </p:txBody>
      </p:sp>
      <p:pic>
        <p:nvPicPr>
          <p:cNvPr id="7" name="Picture 6">
            <a:extLst>
              <a:ext uri="{FF2B5EF4-FFF2-40B4-BE49-F238E27FC236}">
                <a16:creationId xmlns:a16="http://schemas.microsoft.com/office/drawing/2014/main" id="{C2962D7E-2459-D293-1B42-E2D910352663}"/>
              </a:ext>
            </a:extLst>
          </p:cNvPr>
          <p:cNvPicPr>
            <a:picLocks noChangeAspect="1"/>
          </p:cNvPicPr>
          <p:nvPr/>
        </p:nvPicPr>
        <p:blipFill>
          <a:blip r:embed="rId2"/>
          <a:stretch>
            <a:fillRect/>
          </a:stretch>
        </p:blipFill>
        <p:spPr>
          <a:xfrm>
            <a:off x="9974287" y="95250"/>
            <a:ext cx="2156546" cy="2790825"/>
          </a:xfrm>
          <a:prstGeom prst="rect">
            <a:avLst/>
          </a:prstGeom>
        </p:spPr>
      </p:pic>
      <p:pic>
        <p:nvPicPr>
          <p:cNvPr id="11" name="Picture 10">
            <a:extLst>
              <a:ext uri="{FF2B5EF4-FFF2-40B4-BE49-F238E27FC236}">
                <a16:creationId xmlns:a16="http://schemas.microsoft.com/office/drawing/2014/main" id="{A0DC67C9-ABDE-D91F-2683-243EE23986A8}"/>
              </a:ext>
            </a:extLst>
          </p:cNvPr>
          <p:cNvPicPr>
            <a:picLocks noChangeAspect="1"/>
          </p:cNvPicPr>
          <p:nvPr/>
        </p:nvPicPr>
        <p:blipFill>
          <a:blip r:embed="rId3"/>
          <a:stretch>
            <a:fillRect/>
          </a:stretch>
        </p:blipFill>
        <p:spPr>
          <a:xfrm>
            <a:off x="9270368" y="5095875"/>
            <a:ext cx="2860466" cy="1681161"/>
          </a:xfrm>
          <a:prstGeom prst="rect">
            <a:avLst/>
          </a:prstGeom>
        </p:spPr>
      </p:pic>
      <p:pic>
        <p:nvPicPr>
          <p:cNvPr id="13" name="Picture 12">
            <a:extLst>
              <a:ext uri="{FF2B5EF4-FFF2-40B4-BE49-F238E27FC236}">
                <a16:creationId xmlns:a16="http://schemas.microsoft.com/office/drawing/2014/main" id="{63AB95E7-6FD5-801E-C102-3CE0DF40F930}"/>
              </a:ext>
            </a:extLst>
          </p:cNvPr>
          <p:cNvPicPr>
            <a:picLocks noChangeAspect="1"/>
          </p:cNvPicPr>
          <p:nvPr/>
        </p:nvPicPr>
        <p:blipFill>
          <a:blip r:embed="rId4"/>
          <a:stretch>
            <a:fillRect/>
          </a:stretch>
        </p:blipFill>
        <p:spPr>
          <a:xfrm rot="20855708">
            <a:off x="-424468" y="-50167"/>
            <a:ext cx="2676525" cy="16488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03013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3">
                                            <p:txEl>
                                              <p:pRg st="0" end="0"/>
                                            </p:txEl>
                                          </p:spTgt>
                                        </p:tgtEl>
                                        <p:attrNameLst>
                                          <p:attrName>style.visibility</p:attrName>
                                        </p:attrNameLst>
                                      </p:cBhvr>
                                      <p:to>
                                        <p:strVal val="visible"/>
                                      </p:to>
                                    </p:set>
                                    <p:animEffect transition="in" filter="fade">
                                      <p:cBhvr>
                                        <p:cTn id="40" dur="1000"/>
                                        <p:tgtEl>
                                          <p:spTgt spid="3">
                                            <p:txEl>
                                              <p:pRg st="0" end="0"/>
                                            </p:txEl>
                                          </p:spTgt>
                                        </p:tgtEl>
                                      </p:cBhvr>
                                    </p:animEffect>
                                    <p:anim calcmode="lin" valueType="num">
                                      <p:cBhvr>
                                        <p:cTn id="4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42" presetClass="entr" presetSubtype="0" fill="hold" grpId="0" nodeType="after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animEffect transition="in" filter="fade">
                                      <p:cBhvr>
                                        <p:cTn id="46" dur="1000"/>
                                        <p:tgtEl>
                                          <p:spTgt spid="3">
                                            <p:txEl>
                                              <p:pRg st="1" end="1"/>
                                            </p:txEl>
                                          </p:spTgt>
                                        </p:tgtEl>
                                      </p:cBhvr>
                                    </p:animEffect>
                                    <p:anim calcmode="lin" valueType="num">
                                      <p:cBhvr>
                                        <p:cTn id="4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42" presetClass="entr" presetSubtype="0" fill="hold" grpId="0" nodeType="after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fade">
                                      <p:cBhvr>
                                        <p:cTn id="52" dur="1000"/>
                                        <p:tgtEl>
                                          <p:spTgt spid="3">
                                            <p:txEl>
                                              <p:pRg st="2" end="2"/>
                                            </p:txEl>
                                          </p:spTgt>
                                        </p:tgtEl>
                                      </p:cBhvr>
                                    </p:animEffect>
                                    <p:anim calcmode="lin" valueType="num">
                                      <p:cBhvr>
                                        <p:cTn id="5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55" fill="hold">
                            <p:stCondLst>
                              <p:cond delay="5000"/>
                            </p:stCondLst>
                            <p:childTnLst>
                              <p:par>
                                <p:cTn id="56" presetID="42" presetClass="entr" presetSubtype="0" fill="hold" grpId="0" nodeType="after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61" fill="hold">
                            <p:stCondLst>
                              <p:cond delay="6000"/>
                            </p:stCondLst>
                            <p:childTnLst>
                              <p:par>
                                <p:cTn id="62" presetID="42" presetClass="entr" presetSubtype="0" fill="hold" grpId="0" nodeType="after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1000"/>
                                        <p:tgtEl>
                                          <p:spTgt spid="3">
                                            <p:txEl>
                                              <p:pRg st="4" end="4"/>
                                            </p:txEl>
                                          </p:spTgt>
                                        </p:tgtEl>
                                      </p:cBhvr>
                                    </p:animEffect>
                                    <p:anim calcmode="lin" valueType="num">
                                      <p:cBhvr>
                                        <p:cTn id="6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67" fill="hold">
                            <p:stCondLst>
                              <p:cond delay="7000"/>
                            </p:stCondLst>
                            <p:childTnLst>
                              <p:par>
                                <p:cTn id="68" presetID="22" presetClass="entr" presetSubtype="4"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down)">
                                      <p:cBhvr>
                                        <p:cTn id="70" dur="500"/>
                                        <p:tgtEl>
                                          <p:spTgt spid="7"/>
                                        </p:tgtEl>
                                      </p:cBhvr>
                                    </p:animEffect>
                                  </p:childTnLst>
                                </p:cTn>
                              </p:par>
                            </p:childTnLst>
                          </p:cTn>
                        </p:par>
                        <p:par>
                          <p:cTn id="71" fill="hold">
                            <p:stCondLst>
                              <p:cond delay="7500"/>
                            </p:stCondLst>
                            <p:childTnLst>
                              <p:par>
                                <p:cTn id="72" presetID="22" presetClass="entr" presetSubtype="4" fill="hold"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down)">
                                      <p:cBhvr>
                                        <p:cTn id="7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8E03-8C71-63AF-5E92-945E0CC8B23E}"/>
              </a:ext>
            </a:extLst>
          </p:cNvPr>
          <p:cNvSpPr>
            <a:spLocks noGrp="1"/>
          </p:cNvSpPr>
          <p:nvPr>
            <p:ph type="title"/>
          </p:nvPr>
        </p:nvSpPr>
        <p:spPr>
          <a:xfrm>
            <a:off x="4429125" y="609600"/>
            <a:ext cx="6362699" cy="1038225"/>
          </a:xfrm>
        </p:spPr>
        <p:txBody>
          <a:bodyPr/>
          <a:lstStyle/>
          <a:p>
            <a:r>
              <a:rPr lang="en-US" dirty="0"/>
              <a:t>ABOUT SAHAS PUNE</a:t>
            </a:r>
            <a:endParaRPr lang="en-IN" dirty="0"/>
          </a:p>
        </p:txBody>
      </p:sp>
      <p:sp>
        <p:nvSpPr>
          <p:cNvPr id="9" name="Content Placeholder 8">
            <a:extLst>
              <a:ext uri="{FF2B5EF4-FFF2-40B4-BE49-F238E27FC236}">
                <a16:creationId xmlns:a16="http://schemas.microsoft.com/office/drawing/2014/main" id="{30D2D6CE-D8DD-08BD-D79C-2629D58AFFB5}"/>
              </a:ext>
            </a:extLst>
          </p:cNvPr>
          <p:cNvSpPr>
            <a:spLocks noGrp="1"/>
          </p:cNvSpPr>
          <p:nvPr>
            <p:ph idx="1"/>
          </p:nvPr>
        </p:nvSpPr>
        <p:spPr>
          <a:xfrm>
            <a:off x="2352675" y="1571626"/>
            <a:ext cx="9610725" cy="4962524"/>
          </a:xfrm>
        </p:spPr>
        <p:txBody>
          <a:bodyPr>
            <a:normAutofit fontScale="77500" lnSpcReduction="20000"/>
          </a:bodyPr>
          <a:lstStyle/>
          <a:p>
            <a:r>
              <a:rPr lang="en-US" b="0" i="0" dirty="0" err="1">
                <a:solidFill>
                  <a:schemeClr val="tx1"/>
                </a:solidFill>
                <a:effectLst/>
                <a:latin typeface="Times New Roman" panose="02020603050405020304" pitchFamily="18" charset="0"/>
                <a:cs typeface="Times New Roman" panose="02020603050405020304" pitchFamily="18" charset="0"/>
              </a:rPr>
              <a:t>Saahas</a:t>
            </a:r>
            <a:r>
              <a:rPr lang="en-US" b="0" i="0" dirty="0">
                <a:solidFill>
                  <a:schemeClr val="tx1"/>
                </a:solidFill>
                <a:effectLst/>
                <a:latin typeface="Times New Roman" panose="02020603050405020304" pitchFamily="18" charset="0"/>
                <a:cs typeface="Times New Roman" panose="02020603050405020304" pitchFamily="18" charset="0"/>
              </a:rPr>
              <a:t> For Animals Foundation is a Private incorporated on 19 December 2019. It is classified as Non-govt company and is registered at Registrar of Companies, Pune. Its authorized share capital is Rs. 100,000 and its paid up capital is Rs. 100,000. It is </a:t>
            </a:r>
            <a:r>
              <a:rPr lang="en-US" b="0" i="0" dirty="0" err="1">
                <a:solidFill>
                  <a:schemeClr val="tx1"/>
                </a:solidFill>
                <a:effectLst/>
                <a:latin typeface="Times New Roman" panose="02020603050405020304" pitchFamily="18" charset="0"/>
                <a:cs typeface="Times New Roman" panose="02020603050405020304" pitchFamily="18" charset="0"/>
              </a:rPr>
              <a:t>inolved</a:t>
            </a:r>
            <a:r>
              <a:rPr lang="en-US" b="0" i="0" dirty="0">
                <a:solidFill>
                  <a:schemeClr val="tx1"/>
                </a:solidFill>
                <a:effectLst/>
                <a:latin typeface="Times New Roman" panose="02020603050405020304" pitchFamily="18" charset="0"/>
                <a:cs typeface="Times New Roman" panose="02020603050405020304" pitchFamily="18" charset="0"/>
              </a:rPr>
              <a:t> in Social work activities</a:t>
            </a:r>
            <a:br>
              <a:rPr lang="en-US" dirty="0">
                <a:solidFill>
                  <a:schemeClr val="tx1"/>
                </a:solidFill>
                <a:latin typeface="Times New Roman" panose="02020603050405020304" pitchFamily="18" charset="0"/>
                <a:cs typeface="Times New Roman" panose="02020603050405020304" pitchFamily="18" charset="0"/>
              </a:rPr>
            </a:br>
            <a:br>
              <a:rPr lang="en-US" dirty="0">
                <a:solidFill>
                  <a:schemeClr val="tx1"/>
                </a:solidFill>
                <a:latin typeface="Times New Roman" panose="02020603050405020304" pitchFamily="18" charset="0"/>
                <a:cs typeface="Times New Roman" panose="02020603050405020304" pitchFamily="18" charset="0"/>
              </a:rPr>
            </a:br>
            <a:r>
              <a:rPr lang="en-US" b="0" i="0" dirty="0" err="1">
                <a:solidFill>
                  <a:schemeClr val="tx1"/>
                </a:solidFill>
                <a:effectLst/>
                <a:latin typeface="Times New Roman" panose="02020603050405020304" pitchFamily="18" charset="0"/>
                <a:cs typeface="Times New Roman" panose="02020603050405020304" pitchFamily="18" charset="0"/>
              </a:rPr>
              <a:t>Saahas</a:t>
            </a:r>
            <a:r>
              <a:rPr lang="en-US" b="0" i="0" dirty="0">
                <a:solidFill>
                  <a:schemeClr val="tx1"/>
                </a:solidFill>
                <a:effectLst/>
                <a:latin typeface="Times New Roman" panose="02020603050405020304" pitchFamily="18" charset="0"/>
                <a:cs typeface="Times New Roman" panose="02020603050405020304" pitchFamily="18" charset="0"/>
              </a:rPr>
              <a:t> For Animals Foundation's Annual General Meeting (AGM) was last held on N/A and as per records from Ministry of Corporate Affairs (MCA), its balance sheet was last filed on N/A.</a:t>
            </a:r>
            <a:br>
              <a:rPr lang="en-US" dirty="0">
                <a:solidFill>
                  <a:schemeClr val="tx1"/>
                </a:solidFill>
                <a:latin typeface="Times New Roman" panose="02020603050405020304" pitchFamily="18" charset="0"/>
                <a:cs typeface="Times New Roman" panose="02020603050405020304" pitchFamily="18" charset="0"/>
              </a:rPr>
            </a:br>
            <a:br>
              <a:rPr lang="en-US" dirty="0">
                <a:solidFill>
                  <a:schemeClr val="tx1"/>
                </a:solidFill>
                <a:latin typeface="Times New Roman" panose="02020603050405020304" pitchFamily="18" charset="0"/>
                <a:cs typeface="Times New Roman" panose="02020603050405020304" pitchFamily="18" charset="0"/>
              </a:rPr>
            </a:br>
            <a:r>
              <a:rPr lang="en-US" b="0" i="0" dirty="0">
                <a:solidFill>
                  <a:schemeClr val="tx1"/>
                </a:solidFill>
                <a:effectLst/>
                <a:latin typeface="Times New Roman" panose="02020603050405020304" pitchFamily="18" charset="0"/>
                <a:cs typeface="Times New Roman" panose="02020603050405020304" pitchFamily="18" charset="0"/>
              </a:rPr>
              <a:t>Directors of </a:t>
            </a:r>
            <a:r>
              <a:rPr lang="en-US" b="0" i="0" dirty="0" err="1">
                <a:solidFill>
                  <a:schemeClr val="tx1"/>
                </a:solidFill>
                <a:effectLst/>
                <a:latin typeface="Times New Roman" panose="02020603050405020304" pitchFamily="18" charset="0"/>
                <a:cs typeface="Times New Roman" panose="02020603050405020304" pitchFamily="18" charset="0"/>
              </a:rPr>
              <a:t>Saahas</a:t>
            </a:r>
            <a:r>
              <a:rPr lang="en-US" b="0" i="0" dirty="0">
                <a:solidFill>
                  <a:schemeClr val="tx1"/>
                </a:solidFill>
                <a:effectLst/>
                <a:latin typeface="Times New Roman" panose="02020603050405020304" pitchFamily="18" charset="0"/>
                <a:cs typeface="Times New Roman" panose="02020603050405020304" pitchFamily="18" charset="0"/>
              </a:rPr>
              <a:t> For Animals Foundation are Gitanjali Prakash Tour, Omkar </a:t>
            </a:r>
            <a:r>
              <a:rPr lang="en-US" b="0" i="0" dirty="0" err="1">
                <a:solidFill>
                  <a:schemeClr val="tx1"/>
                </a:solidFill>
                <a:effectLst/>
                <a:latin typeface="Times New Roman" panose="02020603050405020304" pitchFamily="18" charset="0"/>
                <a:cs typeface="Times New Roman" panose="02020603050405020304" pitchFamily="18" charset="0"/>
              </a:rPr>
              <a:t>Dilip</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Jagdale</a:t>
            </a:r>
            <a:r>
              <a:rPr lang="en-US" b="0" i="0" dirty="0">
                <a:solidFill>
                  <a:schemeClr val="tx1"/>
                </a:solidFill>
                <a:effectLst/>
                <a:latin typeface="Times New Roman" panose="02020603050405020304" pitchFamily="18" charset="0"/>
                <a:cs typeface="Times New Roman" panose="02020603050405020304" pitchFamily="18" charset="0"/>
              </a:rPr>
              <a:t>, Ravi Vijayakumar Gupta and Yogeshwar </a:t>
            </a:r>
            <a:r>
              <a:rPr lang="en-US" b="0" i="0" dirty="0" err="1">
                <a:solidFill>
                  <a:schemeClr val="tx1"/>
                </a:solidFill>
                <a:effectLst/>
                <a:latin typeface="Times New Roman" panose="02020603050405020304" pitchFamily="18" charset="0"/>
                <a:cs typeface="Times New Roman" panose="02020603050405020304" pitchFamily="18" charset="0"/>
              </a:rPr>
              <a:t>Asaram</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Shelar</a:t>
            </a:r>
            <a:r>
              <a:rPr lang="en-US" b="0" i="0" dirty="0">
                <a:solidFill>
                  <a:schemeClr val="tx1"/>
                </a:solidFill>
                <a:effectLst/>
                <a:latin typeface="Times New Roman" panose="02020603050405020304" pitchFamily="18" charset="0"/>
                <a:cs typeface="Times New Roman" panose="02020603050405020304" pitchFamily="18" charset="0"/>
              </a:rPr>
              <a:t>.</a:t>
            </a:r>
            <a:br>
              <a:rPr lang="en-US" dirty="0">
                <a:solidFill>
                  <a:schemeClr val="tx1"/>
                </a:solidFill>
                <a:latin typeface="Times New Roman" panose="02020603050405020304" pitchFamily="18" charset="0"/>
                <a:cs typeface="Times New Roman" panose="02020603050405020304" pitchFamily="18" charset="0"/>
              </a:rPr>
            </a:br>
            <a:br>
              <a:rPr lang="en-US" dirty="0">
                <a:solidFill>
                  <a:schemeClr val="tx1"/>
                </a:solidFill>
                <a:latin typeface="Times New Roman" panose="02020603050405020304" pitchFamily="18" charset="0"/>
                <a:cs typeface="Times New Roman" panose="02020603050405020304" pitchFamily="18" charset="0"/>
              </a:rPr>
            </a:br>
            <a:r>
              <a:rPr lang="en-US" b="0" i="0" dirty="0" err="1">
                <a:solidFill>
                  <a:schemeClr val="tx1"/>
                </a:solidFill>
                <a:effectLst/>
                <a:latin typeface="Times New Roman" panose="02020603050405020304" pitchFamily="18" charset="0"/>
                <a:cs typeface="Times New Roman" panose="02020603050405020304" pitchFamily="18" charset="0"/>
              </a:rPr>
              <a:t>Saahas</a:t>
            </a:r>
            <a:r>
              <a:rPr lang="en-US" b="0" i="0" dirty="0">
                <a:solidFill>
                  <a:schemeClr val="tx1"/>
                </a:solidFill>
                <a:effectLst/>
                <a:latin typeface="Times New Roman" panose="02020603050405020304" pitchFamily="18" charset="0"/>
                <a:cs typeface="Times New Roman" panose="02020603050405020304" pitchFamily="18" charset="0"/>
              </a:rPr>
              <a:t> For Animals Foundation's Corporate Identification Number is (CIN) U85310PN2019NPL188502 and its registration number is 188502.Its Email address is omkardj111@gmail.com and its registered address is BLDG A - 1201 S.NO 142/1/2B, AISHWARYAM VENTURES, HAVELI, PIMPRI CHINCHWAD PUNE </a:t>
            </a:r>
            <a:r>
              <a:rPr lang="en-US" b="0" i="0" dirty="0" err="1">
                <a:solidFill>
                  <a:schemeClr val="tx1"/>
                </a:solidFill>
                <a:effectLst/>
                <a:latin typeface="Times New Roman" panose="02020603050405020304" pitchFamily="18" charset="0"/>
                <a:cs typeface="Times New Roman" panose="02020603050405020304" pitchFamily="18" charset="0"/>
              </a:rPr>
              <a:t>Pune</a:t>
            </a:r>
            <a:r>
              <a:rPr lang="en-US" b="0" i="0" dirty="0">
                <a:solidFill>
                  <a:schemeClr val="tx1"/>
                </a:solidFill>
                <a:effectLst/>
                <a:latin typeface="Times New Roman" panose="02020603050405020304" pitchFamily="18" charset="0"/>
                <a:cs typeface="Times New Roman" panose="02020603050405020304" pitchFamily="18" charset="0"/>
              </a:rPr>
              <a:t> MH 411019 IN , - , .</a:t>
            </a:r>
            <a:br>
              <a:rPr lang="en-US" dirty="0">
                <a:solidFill>
                  <a:schemeClr val="tx1"/>
                </a:solidFill>
                <a:latin typeface="Times New Roman" panose="02020603050405020304" pitchFamily="18" charset="0"/>
                <a:cs typeface="Times New Roman" panose="02020603050405020304" pitchFamily="18" charset="0"/>
              </a:rPr>
            </a:br>
            <a:br>
              <a:rPr lang="en-US" dirty="0">
                <a:solidFill>
                  <a:schemeClr val="tx1"/>
                </a:solidFill>
                <a:latin typeface="Times New Roman" panose="02020603050405020304" pitchFamily="18" charset="0"/>
                <a:cs typeface="Times New Roman" panose="02020603050405020304" pitchFamily="18" charset="0"/>
              </a:rPr>
            </a:br>
            <a:r>
              <a:rPr lang="en-US" b="0" i="0" dirty="0">
                <a:solidFill>
                  <a:schemeClr val="tx1"/>
                </a:solidFill>
                <a:effectLst/>
                <a:latin typeface="Times New Roman" panose="02020603050405020304" pitchFamily="18" charset="0"/>
                <a:cs typeface="Times New Roman" panose="02020603050405020304" pitchFamily="18" charset="0"/>
              </a:rPr>
              <a:t>Current status of </a:t>
            </a:r>
            <a:r>
              <a:rPr lang="en-US" b="0" i="0" dirty="0" err="1">
                <a:solidFill>
                  <a:schemeClr val="tx1"/>
                </a:solidFill>
                <a:effectLst/>
                <a:latin typeface="Times New Roman" panose="02020603050405020304" pitchFamily="18" charset="0"/>
                <a:cs typeface="Times New Roman" panose="02020603050405020304" pitchFamily="18" charset="0"/>
              </a:rPr>
              <a:t>Saahas</a:t>
            </a:r>
            <a:r>
              <a:rPr lang="en-US" b="0" i="0" dirty="0">
                <a:solidFill>
                  <a:schemeClr val="tx1"/>
                </a:solidFill>
                <a:effectLst/>
                <a:latin typeface="Times New Roman" panose="02020603050405020304" pitchFamily="18" charset="0"/>
                <a:cs typeface="Times New Roman" panose="02020603050405020304" pitchFamily="18" charset="0"/>
              </a:rPr>
              <a:t> For Animals Foundation is - Active.</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14885DD-AB97-1F51-FAEE-4596F72C4ED8}"/>
              </a:ext>
            </a:extLst>
          </p:cNvPr>
          <p:cNvPicPr>
            <a:picLocks noChangeAspect="1"/>
          </p:cNvPicPr>
          <p:nvPr/>
        </p:nvPicPr>
        <p:blipFill>
          <a:blip r:embed="rId2"/>
          <a:stretch>
            <a:fillRect/>
          </a:stretch>
        </p:blipFill>
        <p:spPr>
          <a:xfrm>
            <a:off x="9525" y="0"/>
            <a:ext cx="2143125" cy="2143125"/>
          </a:xfrm>
          <a:prstGeom prst="rect">
            <a:avLst/>
          </a:prstGeom>
        </p:spPr>
      </p:pic>
    </p:spTree>
    <p:extLst>
      <p:ext uri="{BB962C8B-B14F-4D97-AF65-F5344CB8AC3E}">
        <p14:creationId xmlns:p14="http://schemas.microsoft.com/office/powerpoint/2010/main" val="1663994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500"/>
                            </p:stCondLst>
                            <p:childTnLst>
                              <p:par>
                                <p:cTn id="13" presetID="16" presetClass="entr" presetSubtype="21"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barn(inVertical)">
                                      <p:cBhvr>
                                        <p:cTn id="1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9BEF-5A56-39A4-090E-49A606CFFA01}"/>
              </a:ext>
            </a:extLst>
          </p:cNvPr>
          <p:cNvSpPr>
            <a:spLocks noGrp="1"/>
          </p:cNvSpPr>
          <p:nvPr>
            <p:ph type="ctrTitle"/>
          </p:nvPr>
        </p:nvSpPr>
        <p:spPr>
          <a:xfrm>
            <a:off x="276225" y="1769540"/>
            <a:ext cx="8496300" cy="3697810"/>
          </a:xfrm>
        </p:spPr>
        <p:txBody>
          <a:bodyPr>
            <a:normAutofit fontScale="90000"/>
          </a:bodyPr>
          <a:lstStyle/>
          <a:p>
            <a:r>
              <a:rPr lang="en-US" b="1" dirty="0"/>
              <a:t>ADOPT THEM IF NOT,</a:t>
            </a:r>
            <a:br>
              <a:rPr lang="en-US" b="1" dirty="0"/>
            </a:br>
            <a:r>
              <a:rPr lang="en-US" b="1" dirty="0"/>
              <a:t>FEED THEM IF NOT,</a:t>
            </a:r>
            <a:br>
              <a:rPr lang="en-US" b="1" dirty="0"/>
            </a:br>
            <a:r>
              <a:rPr lang="en-US" b="1" dirty="0"/>
              <a:t>DONATE FOR THEM IF NOT,</a:t>
            </a:r>
            <a:br>
              <a:rPr lang="en-US" b="1" dirty="0"/>
            </a:br>
            <a:r>
              <a:rPr lang="en-US" b="1" dirty="0"/>
              <a:t>THEN ATLEAST DON’T ABUSE/INJURE</a:t>
            </a:r>
            <a:endParaRPr lang="en-IN" b="1" dirty="0"/>
          </a:p>
        </p:txBody>
      </p:sp>
      <p:pic>
        <p:nvPicPr>
          <p:cNvPr id="9" name="Picture 8">
            <a:extLst>
              <a:ext uri="{FF2B5EF4-FFF2-40B4-BE49-F238E27FC236}">
                <a16:creationId xmlns:a16="http://schemas.microsoft.com/office/drawing/2014/main" id="{07E813C1-E088-F075-569E-7A2B3D8EAD68}"/>
              </a:ext>
            </a:extLst>
          </p:cNvPr>
          <p:cNvPicPr>
            <a:picLocks noChangeAspect="1"/>
          </p:cNvPicPr>
          <p:nvPr/>
        </p:nvPicPr>
        <p:blipFill>
          <a:blip r:embed="rId2"/>
          <a:stretch>
            <a:fillRect/>
          </a:stretch>
        </p:blipFill>
        <p:spPr>
          <a:xfrm>
            <a:off x="8594526" y="0"/>
            <a:ext cx="3597474" cy="6858000"/>
          </a:xfrm>
          <a:prstGeom prst="rect">
            <a:avLst/>
          </a:prstGeom>
        </p:spPr>
      </p:pic>
      <p:pic>
        <p:nvPicPr>
          <p:cNvPr id="13" name="Picture 12">
            <a:extLst>
              <a:ext uri="{FF2B5EF4-FFF2-40B4-BE49-F238E27FC236}">
                <a16:creationId xmlns:a16="http://schemas.microsoft.com/office/drawing/2014/main" id="{07E1B95C-3147-21AB-E61D-03E6F6579A57}"/>
              </a:ext>
            </a:extLst>
          </p:cNvPr>
          <p:cNvPicPr>
            <a:picLocks noChangeAspect="1"/>
          </p:cNvPicPr>
          <p:nvPr/>
        </p:nvPicPr>
        <p:blipFill>
          <a:blip r:embed="rId3"/>
          <a:stretch>
            <a:fillRect/>
          </a:stretch>
        </p:blipFill>
        <p:spPr>
          <a:xfrm>
            <a:off x="133350" y="114300"/>
            <a:ext cx="2800350" cy="1696901"/>
          </a:xfrm>
          <a:prstGeom prst="rect">
            <a:avLst/>
          </a:prstGeom>
        </p:spPr>
      </p:pic>
    </p:spTree>
    <p:extLst>
      <p:ext uri="{BB962C8B-B14F-4D97-AF65-F5344CB8AC3E}">
        <p14:creationId xmlns:p14="http://schemas.microsoft.com/office/powerpoint/2010/main" val="532739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{05516FE3-048D-4BCB-A6C9-A244A5EDA7EA}tf55705232_win32</Template>
  <TotalTime>266</TotalTime>
  <Words>389</Words>
  <Application>Microsoft Office PowerPoint</Application>
  <PresentationFormat>Widescreen</PresentationFormat>
  <Paragraphs>30</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Goudy Old Style</vt:lpstr>
      <vt:lpstr>Times New Roman</vt:lpstr>
      <vt:lpstr>Wingdings 2</vt:lpstr>
      <vt:lpstr>SlateVTI</vt:lpstr>
      <vt:lpstr>ADOPT!!! DON’T ABANDON…</vt:lpstr>
      <vt:lpstr>WHAT ARE STRAY ANIMALS ?...</vt:lpstr>
      <vt:lpstr>WHY ARE THEY STRAY ANIMALS?</vt:lpstr>
      <vt:lpstr>PROBLEMS CREATED BY THEM</vt:lpstr>
      <vt:lpstr>PROBLEMS CREATED FOR THEM</vt:lpstr>
      <vt:lpstr>NEWS RELATED TO HARASSMENNT OF  STRAY DOGS! </vt:lpstr>
      <vt:lpstr>CONTROL STRATERGIES</vt:lpstr>
      <vt:lpstr>ABOUT SAHAS PUNE</vt:lpstr>
      <vt:lpstr>ADOPT THEM IF NOT, FEED THEM IF NOT, DONATE FOR THEM IF NOT, THEN ATLEAST DON’T ABUSE/INJURE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ADOPT!!! DON’T ABANDON…</dc:title>
  <dc:creator>yash jadhav</dc:creator>
  <cp:lastModifiedBy>yash jadhav</cp:lastModifiedBy>
  <cp:revision>6</cp:revision>
  <dcterms:created xsi:type="dcterms:W3CDTF">2022-10-16T13:10:35Z</dcterms:created>
  <dcterms:modified xsi:type="dcterms:W3CDTF">2022-11-09T15:12:00Z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